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C805-7E0B-44B1-B11B-82CDD044E5C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48A9F-4F82-49B2-BDF5-8F82D850A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7914C0-5592-45C6-8009-A5155C9CA99F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D8ED7-77D7-44DC-8D5D-A7DFAFDE5CDE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674-5004-4234-9CE4-A2A0BA1E6586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92875"/>
            <a:ext cx="2350681" cy="365125"/>
          </a:xfrm>
        </p:spPr>
        <p:txBody>
          <a:bodyPr/>
          <a:lstStyle>
            <a:extLst/>
          </a:lstStyle>
          <a:p>
            <a:r>
              <a:rPr lang="en-US" dirty="0" smtClean="0"/>
              <a:t>P. Pekala/Pekala Realty, P.C.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34180-B38F-492C-BF2F-7308779FBBB1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 Realty P.C.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F6E5A-B53C-47EC-B70C-C9882D47A5EB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A7BEB-0972-4ADD-88FF-671652D88FE5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E212A-7852-4BEB-8172-659A13A958B6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022CB-30E9-4F3F-9BA3-24AC1AC5ED41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279982-417E-4EF1-8C34-CF1B6BAB6090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700B7-AD07-4218-89D5-79C47B7129B0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P. Pekala/Pekala Realty P.C.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3764E-AF83-40B4-8AEC-F699ACC6EF60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P. Pekala/Ory Realty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4FA0B6-4DCF-49BE-83FA-8C091C3F4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kalarealty.com/" TargetMode="External"/><Relationship Id="rId2" Type="http://schemas.openxmlformats.org/officeDocument/2006/relationships/hyperlink" Target="mailto:PPekala@PekalaRealty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Rent?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Association Decision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791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Rent equally without regard to 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National origin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Familial status</a:t>
            </a:r>
          </a:p>
          <a:p>
            <a:pPr lvl="1"/>
            <a:r>
              <a:rPr lang="en-US" dirty="0" smtClean="0"/>
              <a:t>Handicap</a:t>
            </a:r>
          </a:p>
          <a:p>
            <a:r>
              <a:rPr lang="en-US" dirty="0" smtClean="0"/>
              <a:t>Follow same rental process for every applicant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757" y="2209800"/>
            <a:ext cx="198299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66294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smtClean="0"/>
              <a:t>Experienced Realtor</a:t>
            </a:r>
          </a:p>
          <a:p>
            <a:pPr lvl="1"/>
            <a:r>
              <a:rPr lang="en-US" sz="2500" dirty="0" smtClean="0"/>
              <a:t>Renting units for Associations</a:t>
            </a:r>
          </a:p>
          <a:p>
            <a:pPr lvl="1"/>
            <a:r>
              <a:rPr lang="en-US" sz="2500" dirty="0" smtClean="0"/>
              <a:t>Processing  Potential Tenant Applications</a:t>
            </a:r>
          </a:p>
          <a:p>
            <a:pPr lvl="1"/>
            <a:r>
              <a:rPr lang="en-US" sz="2500" dirty="0" smtClean="0"/>
              <a:t>Verifying Credit and Criminal Background</a:t>
            </a:r>
          </a:p>
          <a:p>
            <a:pPr lvl="1"/>
            <a:r>
              <a:rPr lang="en-US" sz="2500" dirty="0" smtClean="0"/>
              <a:t>Working with Association Boards</a:t>
            </a:r>
          </a:p>
          <a:p>
            <a:r>
              <a:rPr lang="en-US" sz="2900" dirty="0" smtClean="0"/>
              <a:t>Board Member, </a:t>
            </a:r>
            <a:r>
              <a:rPr lang="en-US" sz="2900" dirty="0" smtClean="0"/>
              <a:t>Bridgewater Condominium </a:t>
            </a:r>
            <a:r>
              <a:rPr lang="en-US" sz="2900" dirty="0" smtClean="0"/>
              <a:t>Association, 10 years</a:t>
            </a:r>
            <a:endParaRPr lang="en-US" sz="2900" dirty="0" smtClean="0"/>
          </a:p>
          <a:p>
            <a:r>
              <a:rPr lang="en-US" sz="2900" dirty="0" smtClean="0"/>
              <a:t>Master of Arts, Business Administration from Governors State University</a:t>
            </a:r>
          </a:p>
          <a:p>
            <a:r>
              <a:rPr lang="en-US" sz="2900" dirty="0" smtClean="0"/>
              <a:t>Bachelor of Arts, Secondary Education from DePaul University</a:t>
            </a:r>
          </a:p>
          <a:p>
            <a:r>
              <a:rPr lang="en-US" sz="2900" dirty="0" smtClean="0"/>
              <a:t>Local, Active Community Resident for over 25 years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Paulette </a:t>
            </a:r>
            <a:r>
              <a:rPr lang="en-US" dirty="0" smtClean="0"/>
              <a:t>Pekala</a:t>
            </a:r>
            <a:r>
              <a:rPr lang="en-US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Broker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170" name="Picture 2" descr="C:\Users\Paulette\Documents\My Documents\Real Estate\RE Forms\My Photo\linked in 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0"/>
            <a:ext cx="1266825" cy="184265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Realty, P.C.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34200" y="5791200"/>
          <a:ext cx="1828800" cy="51816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30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ticulate Extrabold"/>
                          <a:ea typeface="Times New Roman"/>
                          <a:cs typeface="Aharoni"/>
                        </a:rPr>
                        <a:t>PEKALA</a:t>
                      </a:r>
                      <a:r>
                        <a:rPr lang="en-US" sz="1200" baseline="0" dirty="0" smtClean="0">
                          <a:latin typeface="Articulate Extrabold"/>
                          <a:ea typeface="Times New Roman"/>
                          <a:cs typeface="Aharoni"/>
                        </a:rPr>
                        <a:t> </a:t>
                      </a:r>
                      <a:r>
                        <a:rPr lang="en-US" sz="1200" dirty="0" smtClean="0">
                          <a:latin typeface="Articulate Extrabold"/>
                          <a:ea typeface="Times New Roman"/>
                          <a:cs typeface="Aharoni"/>
                        </a:rPr>
                        <a:t>REALTY </a:t>
                      </a:r>
                      <a:r>
                        <a:rPr lang="en-US" sz="1200" baseline="0" dirty="0" smtClean="0">
                          <a:latin typeface="Articulate Extrabold"/>
                          <a:ea typeface="Times New Roman"/>
                          <a:cs typeface="Aharoni"/>
                        </a:rPr>
                        <a:t> P.C.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ticulate Extrabold"/>
                          <a:ea typeface="Times New Roman"/>
                          <a:cs typeface="Aharoni"/>
                        </a:rPr>
                        <a:t>Lisle</a:t>
                      </a:r>
                      <a:r>
                        <a:rPr lang="en-US" sz="1000" dirty="0">
                          <a:latin typeface="Articulate Extrabold"/>
                          <a:ea typeface="Times New Roman"/>
                          <a:cs typeface="Aharoni"/>
                        </a:rPr>
                        <a:t>, 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630-470-5533</a:t>
            </a:r>
          </a:p>
          <a:p>
            <a:r>
              <a:rPr lang="en-US" dirty="0" smtClean="0">
                <a:hlinkClick r:id="rId2"/>
              </a:rPr>
              <a:t>PPekala@PekalaRealty.com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www.PekalaRealty.com</a:t>
            </a:r>
            <a:endParaRPr lang="en-US" dirty="0" smtClean="0"/>
          </a:p>
          <a:p>
            <a:r>
              <a:rPr lang="en-US" dirty="0" smtClean="0"/>
              <a:t>Member Main Street Organization of Realtors</a:t>
            </a:r>
          </a:p>
          <a:p>
            <a:pPr lvl="1"/>
            <a:r>
              <a:rPr lang="en-US" dirty="0" smtClean="0"/>
              <a:t>Listings in Multiple Listing Service (MLS)</a:t>
            </a:r>
          </a:p>
          <a:p>
            <a:pPr lvl="1"/>
            <a:r>
              <a:rPr lang="en-US" dirty="0" smtClean="0"/>
              <a:t>Hundreds of websites including</a:t>
            </a:r>
          </a:p>
          <a:p>
            <a:pPr lvl="2"/>
            <a:r>
              <a:rPr lang="en-US" dirty="0" smtClean="0"/>
              <a:t>Trulia.com</a:t>
            </a:r>
          </a:p>
          <a:p>
            <a:pPr lvl="2"/>
            <a:r>
              <a:rPr lang="en-US" dirty="0" smtClean="0"/>
              <a:t>Realtor.com</a:t>
            </a:r>
          </a:p>
          <a:p>
            <a:pPr lvl="2"/>
            <a:r>
              <a:rPr lang="en-US" dirty="0" smtClean="0"/>
              <a:t>Craigslist.com in professional section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Pekala/Pekala Realty, P.C.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Pekala’s</a:t>
            </a:r>
            <a:r>
              <a:rPr lang="en-US" dirty="0" smtClean="0"/>
              <a:t> Contact Information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Aurora</a:t>
            </a:r>
          </a:p>
          <a:p>
            <a:pPr lvl="0"/>
            <a:r>
              <a:rPr lang="en-US" sz="2800" dirty="0" smtClean="0"/>
              <a:t>Hanover Park</a:t>
            </a:r>
          </a:p>
          <a:p>
            <a:pPr lvl="0"/>
            <a:r>
              <a:rPr lang="en-US" sz="2800" dirty="0" smtClean="0"/>
              <a:t>Lisle </a:t>
            </a:r>
          </a:p>
          <a:p>
            <a:pPr lvl="0"/>
            <a:r>
              <a:rPr lang="en-US" sz="2800" dirty="0" smtClean="0"/>
              <a:t>Naperville</a:t>
            </a:r>
          </a:p>
          <a:p>
            <a:pPr lvl="0"/>
            <a:r>
              <a:rPr lang="en-US" sz="2800" dirty="0" smtClean="0"/>
              <a:t>Plainfield</a:t>
            </a:r>
          </a:p>
          <a:p>
            <a:pPr lvl="0"/>
            <a:r>
              <a:rPr lang="en-US" sz="2800" dirty="0" smtClean="0"/>
              <a:t>St. </a:t>
            </a:r>
            <a:r>
              <a:rPr lang="en-US" sz="2800" dirty="0" smtClean="0"/>
              <a:t>Charles</a:t>
            </a:r>
          </a:p>
          <a:p>
            <a:pPr lvl="0"/>
            <a:r>
              <a:rPr lang="en-US" sz="2800" dirty="0" smtClean="0"/>
              <a:t>Wheaton</a:t>
            </a:r>
            <a:endParaRPr lang="en-US" sz="2800" dirty="0" smtClean="0"/>
          </a:p>
          <a:p>
            <a:pPr lvl="0"/>
            <a:r>
              <a:rPr lang="en-US" sz="2800" dirty="0" smtClean="0"/>
              <a:t>Winfield</a:t>
            </a:r>
          </a:p>
          <a:p>
            <a:pPr lvl="0"/>
            <a:r>
              <a:rPr lang="en-US" sz="2800" dirty="0" smtClean="0"/>
              <a:t>Woodridge</a:t>
            </a:r>
            <a:endParaRPr lang="en-US" sz="28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Pekala/Pekala Realty, P.C.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Success Stories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715000" cy="4525963"/>
          </a:xfrm>
        </p:spPr>
        <p:txBody>
          <a:bodyPr/>
          <a:lstStyle/>
          <a:p>
            <a:r>
              <a:rPr lang="en-US" dirty="0" smtClean="0"/>
              <a:t>Balances over six months not </a:t>
            </a:r>
            <a:r>
              <a:rPr lang="en-US" dirty="0" smtClean="0"/>
              <a:t>reimbursed</a:t>
            </a:r>
            <a:endParaRPr lang="en-US" dirty="0" smtClean="0"/>
          </a:p>
          <a:p>
            <a:r>
              <a:rPr lang="en-US" dirty="0" smtClean="0"/>
              <a:t>Loss to association revenue</a:t>
            </a:r>
          </a:p>
          <a:p>
            <a:pPr lvl="1"/>
            <a:r>
              <a:rPr lang="en-US" dirty="0" smtClean="0"/>
              <a:t>Picked up by other homeowners</a:t>
            </a:r>
          </a:p>
          <a:p>
            <a:pPr lvl="1"/>
            <a:r>
              <a:rPr lang="en-US" dirty="0" smtClean="0"/>
              <a:t>Requires a decrease in budgeted items</a:t>
            </a:r>
          </a:p>
          <a:p>
            <a:r>
              <a:rPr lang="en-US" dirty="0" smtClean="0"/>
              <a:t>Lenders require stable financials to make loans</a:t>
            </a:r>
          </a:p>
          <a:p>
            <a:pPr lvl="1"/>
            <a:r>
              <a:rPr lang="en-US" dirty="0" smtClean="0"/>
              <a:t>Refinance might not be approved</a:t>
            </a:r>
          </a:p>
          <a:p>
            <a:pPr lvl="1"/>
            <a:r>
              <a:rPr lang="en-US" dirty="0" smtClean="0"/>
              <a:t>New mortgage might not be approved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pic>
        <p:nvPicPr>
          <p:cNvPr id="4" name="Picture 3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388750"/>
            <a:ext cx="2971800" cy="23356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410200" cy="4525963"/>
          </a:xfrm>
        </p:spPr>
        <p:txBody>
          <a:bodyPr/>
          <a:lstStyle/>
          <a:p>
            <a:r>
              <a:rPr lang="en-US" dirty="0" smtClean="0"/>
              <a:t>Court orders possession </a:t>
            </a:r>
          </a:p>
          <a:p>
            <a:r>
              <a:rPr lang="en-US" dirty="0" smtClean="0"/>
              <a:t>Sheriff serves eviction notice to occupants</a:t>
            </a:r>
          </a:p>
          <a:p>
            <a:r>
              <a:rPr lang="en-US" dirty="0" smtClean="0"/>
              <a:t>Eviction is scheduled and completed</a:t>
            </a:r>
          </a:p>
          <a:p>
            <a:r>
              <a:rPr lang="en-US" dirty="0" smtClean="0"/>
              <a:t>Condition of unit is assessed</a:t>
            </a:r>
          </a:p>
          <a:p>
            <a:r>
              <a:rPr lang="en-US" dirty="0" smtClean="0"/>
              <a:t>Determination of cost         to repair and clean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Process-initial</a:t>
            </a:r>
            <a:endParaRPr lang="en-US" dirty="0"/>
          </a:p>
        </p:txBody>
      </p:sp>
      <p:pic>
        <p:nvPicPr>
          <p:cNvPr id="4" name="Picture 3" descr="clean 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343400"/>
            <a:ext cx="2893460" cy="20932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400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Realtor provides contract to list in Multiple Listing Service</a:t>
            </a:r>
          </a:p>
          <a:p>
            <a:r>
              <a:rPr lang="en-US" dirty="0" smtClean="0"/>
              <a:t>Property Manager provides keys for lockbox</a:t>
            </a:r>
          </a:p>
          <a:p>
            <a:r>
              <a:rPr lang="en-US" dirty="0" smtClean="0"/>
              <a:t>Unit is advertised for rent on popular websites</a:t>
            </a:r>
          </a:p>
          <a:p>
            <a:r>
              <a:rPr lang="en-US" dirty="0" smtClean="0"/>
              <a:t>Agents show unit to clients</a:t>
            </a:r>
          </a:p>
          <a:p>
            <a:r>
              <a:rPr lang="en-US" dirty="0" smtClean="0"/>
              <a:t>Potential tenants are presented to board for approval</a:t>
            </a:r>
          </a:p>
          <a:p>
            <a:pPr lvl="1"/>
            <a:r>
              <a:rPr lang="en-US" dirty="0" smtClean="0"/>
              <a:t>Credit report on anyone 18+</a:t>
            </a:r>
          </a:p>
          <a:p>
            <a:pPr lvl="1"/>
            <a:r>
              <a:rPr lang="en-US" dirty="0" smtClean="0"/>
              <a:t>Criminal Background Check,                     all 50 states, all 18+</a:t>
            </a:r>
          </a:p>
          <a:p>
            <a:pPr lvl="1"/>
            <a:r>
              <a:rPr lang="en-US" dirty="0" smtClean="0"/>
              <a:t>Employment verification, if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Process-renting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0"/>
            <a:ext cx="2966143" cy="18317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162800" cy="3928872"/>
          </a:xfrm>
        </p:spPr>
        <p:txBody>
          <a:bodyPr>
            <a:normAutofit/>
          </a:bodyPr>
          <a:lstStyle/>
          <a:p>
            <a:r>
              <a:rPr lang="en-US" dirty="0" smtClean="0"/>
              <a:t>Realtor prepares lease for signatures of tenant(s) and board member (landlord)</a:t>
            </a:r>
          </a:p>
          <a:p>
            <a:r>
              <a:rPr lang="en-US" dirty="0" smtClean="0"/>
              <a:t>Realtor collects rent and security in secured funds</a:t>
            </a:r>
          </a:p>
          <a:p>
            <a:r>
              <a:rPr lang="en-US" dirty="0" smtClean="0"/>
              <a:t>Realtor meets with tenants</a:t>
            </a:r>
          </a:p>
          <a:p>
            <a:pPr lvl="1"/>
            <a:r>
              <a:rPr lang="en-US" dirty="0" smtClean="0"/>
              <a:t>Keys</a:t>
            </a:r>
          </a:p>
          <a:p>
            <a:pPr lvl="1"/>
            <a:r>
              <a:rPr lang="en-US" dirty="0" smtClean="0"/>
              <a:t>Rules and </a:t>
            </a:r>
            <a:r>
              <a:rPr lang="en-US" dirty="0" err="1" smtClean="0"/>
              <a:t>Regs</a:t>
            </a:r>
            <a:endParaRPr lang="en-US" dirty="0" smtClean="0"/>
          </a:p>
          <a:p>
            <a:pPr lvl="1"/>
            <a:r>
              <a:rPr lang="en-US" dirty="0" smtClean="0"/>
              <a:t>Reminder that rented on AS IS basis</a:t>
            </a:r>
          </a:p>
          <a:p>
            <a:r>
              <a:rPr lang="en-US" dirty="0" smtClean="0"/>
              <a:t>Property Management collects rent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Process-tenant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334000"/>
            <a:ext cx="3362325" cy="11871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5334000" cy="1566672"/>
          </a:xfrm>
        </p:spPr>
        <p:txBody>
          <a:bodyPr/>
          <a:lstStyle/>
          <a:p>
            <a:r>
              <a:rPr lang="en-US" dirty="0" smtClean="0"/>
              <a:t>Planned budget is met</a:t>
            </a:r>
          </a:p>
          <a:p>
            <a:r>
              <a:rPr lang="en-US" dirty="0" smtClean="0"/>
              <a:t>Potential loss is minimized</a:t>
            </a:r>
          </a:p>
          <a:p>
            <a:r>
              <a:rPr lang="en-US" dirty="0" smtClean="0"/>
              <a:t>Unit is not vacant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pic>
        <p:nvPicPr>
          <p:cNvPr id="4098" name="Picture 2" descr="C:\Users\Paulette\Desktop\images\images real estate\balanc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19400"/>
            <a:ext cx="5013960" cy="3581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410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Legal-Attorney, Court, Sheriff and Eviction</a:t>
            </a:r>
          </a:p>
          <a:p>
            <a:r>
              <a:rPr lang="en-US" dirty="0" smtClean="0"/>
              <a:t>Critical Repairs and Clean Up</a:t>
            </a:r>
          </a:p>
          <a:p>
            <a:r>
              <a:rPr lang="en-US" dirty="0" smtClean="0"/>
              <a:t>Realtors—one month’s rent</a:t>
            </a:r>
          </a:p>
          <a:p>
            <a:r>
              <a:rPr lang="en-US" dirty="0" smtClean="0"/>
              <a:t>Rent offsets costs</a:t>
            </a:r>
          </a:p>
          <a:p>
            <a:r>
              <a:rPr lang="en-US" dirty="0" smtClean="0"/>
              <a:t>Rent allows positive cash flow for unit</a:t>
            </a:r>
          </a:p>
          <a:p>
            <a:r>
              <a:rPr lang="en-US" dirty="0" smtClean="0"/>
              <a:t>Below market rent rate results in quicker rent payments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vs. Benefit</a:t>
            </a:r>
            <a:endParaRPr lang="en-US" dirty="0"/>
          </a:p>
        </p:txBody>
      </p:sp>
      <p:pic>
        <p:nvPicPr>
          <p:cNvPr id="3074" name="Picture 2" descr="C:\Users\Paulette\Desktop\images\images real estate\r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724400"/>
            <a:ext cx="2622767" cy="17335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Scoring-Likely to pay monthly or not?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Yes! Paid for full year on time!</a:t>
            </a:r>
          </a:p>
          <a:p>
            <a:r>
              <a:rPr lang="en-US" dirty="0" smtClean="0"/>
              <a:t>Other factors?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Considerations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583990" cy="246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relative to rent and other debts</a:t>
            </a:r>
          </a:p>
          <a:p>
            <a:r>
              <a:rPr lang="en-US" dirty="0" smtClean="0"/>
              <a:t>Job stability</a:t>
            </a:r>
          </a:p>
          <a:p>
            <a:r>
              <a:rPr lang="en-US" dirty="0" smtClean="0"/>
              <a:t>Reason for moving</a:t>
            </a:r>
          </a:p>
          <a:p>
            <a:pPr lvl="1"/>
            <a:r>
              <a:rPr lang="en-US" dirty="0" smtClean="0"/>
              <a:t>Employer relocation</a:t>
            </a:r>
          </a:p>
          <a:p>
            <a:pPr lvl="1"/>
            <a:r>
              <a:rPr lang="en-US" dirty="0" smtClean="0"/>
              <a:t>Issues with current landlord</a:t>
            </a:r>
          </a:p>
          <a:p>
            <a:pPr lvl="1"/>
            <a:r>
              <a:rPr lang="en-US" dirty="0" smtClean="0"/>
              <a:t>Looking to reduce rent factor</a:t>
            </a:r>
          </a:p>
          <a:p>
            <a:pPr lvl="1"/>
            <a:r>
              <a:rPr lang="en-US" dirty="0" smtClean="0"/>
              <a:t>Foreclosure or short sale</a:t>
            </a:r>
          </a:p>
          <a:p>
            <a:r>
              <a:rPr lang="en-US" dirty="0" smtClean="0"/>
              <a:t>Any criminal records or evictions</a:t>
            </a:r>
          </a:p>
          <a:p>
            <a:r>
              <a:rPr lang="en-US" dirty="0" smtClean="0"/>
              <a:t>If multiple applicants, what is the process the board will follow?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Considerations</a:t>
            </a:r>
            <a:endParaRPr lang="en-US" dirty="0"/>
          </a:p>
        </p:txBody>
      </p:sp>
      <p:pic>
        <p:nvPicPr>
          <p:cNvPr id="4" name="Picture 3" descr="mo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999" y="2209800"/>
            <a:ext cx="1570863" cy="2362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A0B6-4DCF-49BE-83FA-8C091C3F48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smtClean="0"/>
              <a:t>Pekala/Pekala Realty P.C.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518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Why Rent?</vt:lpstr>
      <vt:lpstr>Economics</vt:lpstr>
      <vt:lpstr>Association Process-initial</vt:lpstr>
      <vt:lpstr>Association Process-renting</vt:lpstr>
      <vt:lpstr>Association Process-tenant</vt:lpstr>
      <vt:lpstr>Advantages</vt:lpstr>
      <vt:lpstr>Cost vs. Benefit</vt:lpstr>
      <vt:lpstr>Tenant Considerations</vt:lpstr>
      <vt:lpstr>Tenant Considerations</vt:lpstr>
      <vt:lpstr>Fair Housing</vt:lpstr>
      <vt:lpstr>Why Paulette Pekala- Managing Broker?</vt:lpstr>
      <vt:lpstr>Pekala’s Contact Information</vt:lpstr>
      <vt:lpstr>Association Success Stories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Rent?</dc:title>
  <dc:creator>Paulette I. Pekala</dc:creator>
  <cp:lastModifiedBy>Paulette I. Pekala</cp:lastModifiedBy>
  <cp:revision>9</cp:revision>
  <dcterms:created xsi:type="dcterms:W3CDTF">2012-02-24T02:36:59Z</dcterms:created>
  <dcterms:modified xsi:type="dcterms:W3CDTF">2013-08-14T22:50:24Z</dcterms:modified>
</cp:coreProperties>
</file>